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1"/>
  </p:notesMasterIdLst>
  <p:sldIdLst>
    <p:sldId id="277" r:id="rId4"/>
    <p:sldId id="257" r:id="rId5"/>
    <p:sldId id="260" r:id="rId6"/>
    <p:sldId id="281" r:id="rId7"/>
    <p:sldId id="259" r:id="rId8"/>
    <p:sldId id="288" r:id="rId9"/>
    <p:sldId id="279" r:id="rId10"/>
    <p:sldId id="289" r:id="rId11"/>
    <p:sldId id="280" r:id="rId12"/>
    <p:sldId id="287" r:id="rId13"/>
    <p:sldId id="282" r:id="rId14"/>
    <p:sldId id="283" r:id="rId15"/>
    <p:sldId id="284" r:id="rId16"/>
    <p:sldId id="285" r:id="rId17"/>
    <p:sldId id="286" r:id="rId18"/>
    <p:sldId id="278" r:id="rId19"/>
    <p:sldId id="26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scadia Mono" panose="020B0609020000020004" pitchFamily="49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3154F1-50B5-4710-AF4F-9E1A55B4389C}" v="23" dt="2022-07-29T17:06:54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2" y="3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Hall" userId="8ee379ac-7dce-4b0a-a727-b9d6f26bdb3c" providerId="ADAL" clId="{CC3154F1-50B5-4710-AF4F-9E1A55B4389C}"/>
    <pc:docChg chg="undo custSel addSld delSld modSld sldOrd">
      <pc:chgData name="Adrian Hall" userId="8ee379ac-7dce-4b0a-a727-b9d6f26bdb3c" providerId="ADAL" clId="{CC3154F1-50B5-4710-AF4F-9E1A55B4389C}" dt="2022-07-29T17:07:07.460" v="865" actId="478"/>
      <pc:docMkLst>
        <pc:docMk/>
      </pc:docMkLst>
      <pc:sldChg chg="delSp mod delAnim modAnim">
        <pc:chgData name="Adrian Hall" userId="8ee379ac-7dce-4b0a-a727-b9d6f26bdb3c" providerId="ADAL" clId="{CC3154F1-50B5-4710-AF4F-9E1A55B4389C}" dt="2022-07-29T17:06:09.395" v="854"/>
        <pc:sldMkLst>
          <pc:docMk/>
          <pc:sldMk cId="1561872712" sldId="259"/>
        </pc:sldMkLst>
        <pc:spChg chg="del">
          <ac:chgData name="Adrian Hall" userId="8ee379ac-7dce-4b0a-a727-b9d6f26bdb3c" providerId="ADAL" clId="{CC3154F1-50B5-4710-AF4F-9E1A55B4389C}" dt="2022-07-29T17:05:10.278" v="847" actId="478"/>
          <ac:spMkLst>
            <pc:docMk/>
            <pc:sldMk cId="1561872712" sldId="259"/>
            <ac:spMk id="7" creationId="{E858794D-2884-FCF1-378F-7C2152FCDFC2}"/>
          </ac:spMkLst>
        </pc:spChg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1281430713" sldId="264"/>
        </pc:sldMkLst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2700942184" sldId="265"/>
        </pc:sldMkLst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714984656" sldId="266"/>
        </pc:sldMkLst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2762594509" sldId="267"/>
        </pc:sldMkLst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1716267179" sldId="268"/>
        </pc:sldMkLst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767973781" sldId="269"/>
        </pc:sldMkLst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1795166905" sldId="270"/>
        </pc:sldMkLst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1552505949" sldId="271"/>
        </pc:sldMkLst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3387637562" sldId="272"/>
        </pc:sldMkLst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2402201920" sldId="273"/>
        </pc:sldMkLst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2191142605" sldId="275"/>
        </pc:sldMkLst>
      </pc:sldChg>
      <pc:sldChg chg="del">
        <pc:chgData name="Adrian Hall" userId="8ee379ac-7dce-4b0a-a727-b9d6f26bdb3c" providerId="ADAL" clId="{CC3154F1-50B5-4710-AF4F-9E1A55B4389C}" dt="2022-07-28T21:54:24.099" v="259" actId="47"/>
        <pc:sldMkLst>
          <pc:docMk/>
          <pc:sldMk cId="650461553" sldId="276"/>
        </pc:sldMkLst>
      </pc:sldChg>
      <pc:sldChg chg="modAnim">
        <pc:chgData name="Adrian Hall" userId="8ee379ac-7dce-4b0a-a727-b9d6f26bdb3c" providerId="ADAL" clId="{CC3154F1-50B5-4710-AF4F-9E1A55B4389C}" dt="2022-07-29T17:06:54.512" v="864"/>
        <pc:sldMkLst>
          <pc:docMk/>
          <pc:sldMk cId="2355530657" sldId="279"/>
        </pc:sldMkLst>
      </pc:sldChg>
      <pc:sldChg chg="addSp delSp modSp mod delAnim modAnim">
        <pc:chgData name="Adrian Hall" userId="8ee379ac-7dce-4b0a-a727-b9d6f26bdb3c" providerId="ADAL" clId="{CC3154F1-50B5-4710-AF4F-9E1A55B4389C}" dt="2022-07-29T17:06:18.355" v="856"/>
        <pc:sldMkLst>
          <pc:docMk/>
          <pc:sldMk cId="1644194943" sldId="280"/>
        </pc:sldMkLst>
        <pc:spChg chg="del">
          <ac:chgData name="Adrian Hall" userId="8ee379ac-7dce-4b0a-a727-b9d6f26bdb3c" providerId="ADAL" clId="{CC3154F1-50B5-4710-AF4F-9E1A55B4389C}" dt="2022-07-29T17:05:35.839" v="851" actId="478"/>
          <ac:spMkLst>
            <pc:docMk/>
            <pc:sldMk cId="1644194943" sldId="280"/>
            <ac:spMk id="2" creationId="{C78DB3F3-007D-3B23-90F1-AF33569C6E72}"/>
          </ac:spMkLst>
        </pc:spChg>
        <pc:spChg chg="add del mod">
          <ac:chgData name="Adrian Hall" userId="8ee379ac-7dce-4b0a-a727-b9d6f26bdb3c" providerId="ADAL" clId="{CC3154F1-50B5-4710-AF4F-9E1A55B4389C}" dt="2022-07-28T21:55:25.918" v="327" actId="478"/>
          <ac:spMkLst>
            <pc:docMk/>
            <pc:sldMk cId="1644194943" sldId="280"/>
            <ac:spMk id="3" creationId="{620AC69B-486D-0E16-3BF6-3C07D648D822}"/>
          </ac:spMkLst>
        </pc:spChg>
        <pc:spChg chg="del">
          <ac:chgData name="Adrian Hall" userId="8ee379ac-7dce-4b0a-a727-b9d6f26bdb3c" providerId="ADAL" clId="{CC3154F1-50B5-4710-AF4F-9E1A55B4389C}" dt="2022-07-29T17:05:38.047" v="852" actId="478"/>
          <ac:spMkLst>
            <pc:docMk/>
            <pc:sldMk cId="1644194943" sldId="280"/>
            <ac:spMk id="4" creationId="{BC29FDA9-C261-468F-0E6E-729DA9974B83}"/>
          </ac:spMkLst>
        </pc:spChg>
        <pc:graphicFrameChg chg="add mod modGraphic">
          <ac:chgData name="Adrian Hall" userId="8ee379ac-7dce-4b0a-a727-b9d6f26bdb3c" providerId="ADAL" clId="{CC3154F1-50B5-4710-AF4F-9E1A55B4389C}" dt="2022-07-28T21:57:11.994" v="600" actId="242"/>
          <ac:graphicFrameMkLst>
            <pc:docMk/>
            <pc:sldMk cId="1644194943" sldId="280"/>
            <ac:graphicFrameMk id="7" creationId="{DC46241F-5471-E301-7D10-04FBA85EA502}"/>
          </ac:graphicFrameMkLst>
        </pc:graphicFrameChg>
      </pc:sldChg>
      <pc:sldChg chg="modSp mod">
        <pc:chgData name="Adrian Hall" userId="8ee379ac-7dce-4b0a-a727-b9d6f26bdb3c" providerId="ADAL" clId="{CC3154F1-50B5-4710-AF4F-9E1A55B4389C}" dt="2022-07-28T22:06:30.648" v="839" actId="207"/>
        <pc:sldMkLst>
          <pc:docMk/>
          <pc:sldMk cId="2963543417" sldId="283"/>
        </pc:sldMkLst>
        <pc:spChg chg="mod">
          <ac:chgData name="Adrian Hall" userId="8ee379ac-7dce-4b0a-a727-b9d6f26bdb3c" providerId="ADAL" clId="{CC3154F1-50B5-4710-AF4F-9E1A55B4389C}" dt="2022-07-28T22:06:30.648" v="839" actId="207"/>
          <ac:spMkLst>
            <pc:docMk/>
            <pc:sldMk cId="2963543417" sldId="283"/>
            <ac:spMk id="6" creationId="{FDB6D46C-914E-ED4A-BF28-8900AF0ED6B7}"/>
          </ac:spMkLst>
        </pc:spChg>
      </pc:sldChg>
      <pc:sldChg chg="modSp mod">
        <pc:chgData name="Adrian Hall" userId="8ee379ac-7dce-4b0a-a727-b9d6f26bdb3c" providerId="ADAL" clId="{CC3154F1-50B5-4710-AF4F-9E1A55B4389C}" dt="2022-07-28T22:06:39.020" v="841" actId="207"/>
        <pc:sldMkLst>
          <pc:docMk/>
          <pc:sldMk cId="4046142882" sldId="284"/>
        </pc:sldMkLst>
        <pc:spChg chg="mod">
          <ac:chgData name="Adrian Hall" userId="8ee379ac-7dce-4b0a-a727-b9d6f26bdb3c" providerId="ADAL" clId="{CC3154F1-50B5-4710-AF4F-9E1A55B4389C}" dt="2022-07-28T22:06:39.020" v="841" actId="207"/>
          <ac:spMkLst>
            <pc:docMk/>
            <pc:sldMk cId="4046142882" sldId="284"/>
            <ac:spMk id="6" creationId="{FDB6D46C-914E-ED4A-BF28-8900AF0ED6B7}"/>
          </ac:spMkLst>
        </pc:spChg>
      </pc:sldChg>
      <pc:sldChg chg="modSp mod">
        <pc:chgData name="Adrian Hall" userId="8ee379ac-7dce-4b0a-a727-b9d6f26bdb3c" providerId="ADAL" clId="{CC3154F1-50B5-4710-AF4F-9E1A55B4389C}" dt="2022-07-28T22:06:53.488" v="845" actId="207"/>
        <pc:sldMkLst>
          <pc:docMk/>
          <pc:sldMk cId="1591769851" sldId="285"/>
        </pc:sldMkLst>
        <pc:spChg chg="mod">
          <ac:chgData name="Adrian Hall" userId="8ee379ac-7dce-4b0a-a727-b9d6f26bdb3c" providerId="ADAL" clId="{CC3154F1-50B5-4710-AF4F-9E1A55B4389C}" dt="2022-07-28T22:06:53.488" v="845" actId="207"/>
          <ac:spMkLst>
            <pc:docMk/>
            <pc:sldMk cId="1591769851" sldId="285"/>
            <ac:spMk id="6" creationId="{FDB6D46C-914E-ED4A-BF28-8900AF0ED6B7}"/>
          </ac:spMkLst>
        </pc:spChg>
      </pc:sldChg>
      <pc:sldChg chg="delSp add mod delAnim modAnim">
        <pc:chgData name="Adrian Hall" userId="8ee379ac-7dce-4b0a-a727-b9d6f26bdb3c" providerId="ADAL" clId="{CC3154F1-50B5-4710-AF4F-9E1A55B4389C}" dt="2022-07-29T17:06:13.745" v="855"/>
        <pc:sldMkLst>
          <pc:docMk/>
          <pc:sldMk cId="1434934399" sldId="288"/>
        </pc:sldMkLst>
        <pc:spChg chg="del">
          <ac:chgData name="Adrian Hall" userId="8ee379ac-7dce-4b0a-a727-b9d6f26bdb3c" providerId="ADAL" clId="{CC3154F1-50B5-4710-AF4F-9E1A55B4389C}" dt="2022-07-29T17:05:14.485" v="848" actId="478"/>
          <ac:spMkLst>
            <pc:docMk/>
            <pc:sldMk cId="1434934399" sldId="288"/>
            <ac:spMk id="3" creationId="{D423B8AD-9C5B-BE5A-C3ED-1E894A804000}"/>
          </ac:spMkLst>
        </pc:spChg>
        <pc:spChg chg="del">
          <ac:chgData name="Adrian Hall" userId="8ee379ac-7dce-4b0a-a727-b9d6f26bdb3c" providerId="ADAL" clId="{CC3154F1-50B5-4710-AF4F-9E1A55B4389C}" dt="2022-07-29T17:05:18.470" v="849" actId="478"/>
          <ac:spMkLst>
            <pc:docMk/>
            <pc:sldMk cId="1434934399" sldId="288"/>
            <ac:spMk id="4" creationId="{3163565B-AA29-9F7E-9D00-3123F869F18A}"/>
          </ac:spMkLst>
        </pc:spChg>
      </pc:sldChg>
      <pc:sldChg chg="delSp add mod ord modAnim">
        <pc:chgData name="Adrian Hall" userId="8ee379ac-7dce-4b0a-a727-b9d6f26bdb3c" providerId="ADAL" clId="{CC3154F1-50B5-4710-AF4F-9E1A55B4389C}" dt="2022-07-29T17:07:07.460" v="865" actId="478"/>
        <pc:sldMkLst>
          <pc:docMk/>
          <pc:sldMk cId="868424979" sldId="289"/>
        </pc:sldMkLst>
        <pc:graphicFrameChg chg="del">
          <ac:chgData name="Adrian Hall" userId="8ee379ac-7dce-4b0a-a727-b9d6f26bdb3c" providerId="ADAL" clId="{CC3154F1-50B5-4710-AF4F-9E1A55B4389C}" dt="2022-07-29T17:07:07.460" v="865" actId="478"/>
          <ac:graphicFrameMkLst>
            <pc:docMk/>
            <pc:sldMk cId="868424979" sldId="289"/>
            <ac:graphicFrameMk id="7" creationId="{DC46241F-5471-E301-7D10-04FBA85EA50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-mobile-apps/discuss" TargetMode="External"/><Relationship Id="rId2" Type="http://schemas.openxmlformats.org/officeDocument/2006/relationships/hyperlink" Target="https://aka.ms/azure-mobile-apps/docs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azure/azure-mobile-app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CACD54-31D3-E752-ED53-C9DB9E3A8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595D-32D5-7A8A-0E54-A8E48DEE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just an ASP.NET Core Web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65A21-24E7-4361-2A13-B6C1C7A9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 whatever authentication / authorization you want.</a:t>
            </a:r>
          </a:p>
          <a:p>
            <a:endParaRPr lang="en-US" dirty="0"/>
          </a:p>
          <a:p>
            <a:r>
              <a:rPr lang="en-US" dirty="0"/>
              <a:t>Run wherever you want.</a:t>
            </a:r>
          </a:p>
          <a:p>
            <a:endParaRPr lang="en-US" dirty="0"/>
          </a:p>
          <a:p>
            <a:r>
              <a:rPr lang="en-US" dirty="0"/>
              <a:t>Use any database that Entity Framework Core supports</a:t>
            </a:r>
          </a:p>
          <a:p>
            <a:pPr lvl="1"/>
            <a:r>
              <a:rPr lang="en-US" dirty="0"/>
              <a:t>Database must support </a:t>
            </a:r>
            <a:r>
              <a:rPr lang="en-US" dirty="0" err="1"/>
              <a:t>ms</a:t>
            </a:r>
            <a:r>
              <a:rPr lang="en-US" dirty="0"/>
              <a:t> accuracy when storing timestamps</a:t>
            </a:r>
          </a:p>
          <a:p>
            <a:endParaRPr lang="en-US" dirty="0"/>
          </a:p>
          <a:p>
            <a:r>
              <a:rPr lang="en-US" dirty="0"/>
              <a:t>Azure Mobile Apps provides:</a:t>
            </a:r>
          </a:p>
          <a:p>
            <a:pPr lvl="1"/>
            <a:r>
              <a:rPr lang="en-US" dirty="0"/>
              <a:t>CRUDL with OData filtering.</a:t>
            </a:r>
          </a:p>
          <a:p>
            <a:pPr lvl="1"/>
            <a:r>
              <a:rPr lang="en-US" dirty="0"/>
              <a:t>Authorization policies to limit data visibility.</a:t>
            </a:r>
          </a:p>
          <a:p>
            <a:pPr lvl="1"/>
            <a:r>
              <a:rPr lang="en-US" dirty="0"/>
              <a:t>Versioning with optimistic concurrency and conflict resolution.</a:t>
            </a:r>
          </a:p>
          <a:p>
            <a:pPr lvl="1"/>
            <a:r>
              <a:rPr lang="en-US" dirty="0"/>
              <a:t>Incremental offline sync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84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30C5-4AD3-4496-96C7-0B8C4CD7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Sync with .NET MAUI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A0801-3413-3282-1BEC-BD146A7B7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2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offline cache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521335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Create the offline store definition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store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OfflineSQLiteStore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(“file:///offline.db?mode=rwc”);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store.DefineTable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TodoItem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DatasyncClientOptions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OfflineStore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store };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Create the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datasync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client.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_client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DatasyncClient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Constants.ServiceUri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options);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Initialize the database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client.InitializeOfflineStoreAsync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Get a reference to the offline table.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_table = _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client.GetOfflineTable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TodoItem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4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8000"/>
                </a:solidFill>
                <a:effectLst/>
                <a:latin typeface="SFMono-Regular"/>
              </a:rPr>
              <a:t>// First, push all the items in the table. </a:t>
            </a:r>
          </a:p>
          <a:p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await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_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table.PushItemsAsync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(); </a:t>
            </a:r>
          </a:p>
          <a:p>
            <a:endParaRPr lang="en-US" dirty="0">
              <a:solidFill>
                <a:srgbClr val="E6E6E6"/>
              </a:solidFill>
              <a:latin typeface="SFMono-Regular"/>
            </a:endParaRPr>
          </a:p>
          <a:p>
            <a:r>
              <a:rPr lang="en-US" b="0" i="0" dirty="0">
                <a:solidFill>
                  <a:srgbClr val="008000"/>
                </a:solidFill>
                <a:effectLst/>
                <a:latin typeface="SFMono-Regular"/>
              </a:rPr>
              <a:t>// Then, pull all the items in the table. </a:t>
            </a:r>
          </a:p>
          <a:p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await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_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table.PullItemsAsync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();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14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data in the offline cache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008000"/>
                </a:solidFill>
                <a:effectLst/>
                <a:latin typeface="SFMono-Regular"/>
              </a:rPr>
              <a:t>// Get all items in the table – returns an 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SFMono-Regular"/>
              </a:rPr>
              <a:t>AsyncIterator</a:t>
            </a:r>
            <a:r>
              <a:rPr lang="en-US" b="0" i="0" dirty="0">
                <a:solidFill>
                  <a:srgbClr val="008000"/>
                </a:solidFill>
                <a:effectLst/>
                <a:latin typeface="SFMono-Regular"/>
              </a:rPr>
              <a:t>:</a:t>
            </a:r>
          </a:p>
          <a:p>
            <a:r>
              <a:rPr lang="en-US" dirty="0">
                <a:solidFill>
                  <a:srgbClr val="569CD6"/>
                </a:solidFill>
                <a:latin typeface="SFMono-Regular"/>
              </a:rPr>
              <a:t>v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ar 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items =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 await 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_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table.GetAsyncItems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().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ToListAsync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();</a:t>
            </a:r>
          </a:p>
          <a:p>
            <a:endParaRPr lang="en-US" dirty="0">
              <a:solidFill>
                <a:srgbClr val="E6E6E6"/>
              </a:solidFill>
              <a:latin typeface="SFMono-Regular"/>
            </a:endParaRPr>
          </a:p>
          <a:p>
            <a:r>
              <a:rPr lang="en-US" b="0" i="0" dirty="0">
                <a:solidFill>
                  <a:srgbClr val="008000"/>
                </a:solidFill>
                <a:effectLst/>
                <a:latin typeface="SFMono-Regular"/>
              </a:rPr>
              <a:t>// Use LINQ easily:</a:t>
            </a:r>
          </a:p>
          <a:p>
            <a:r>
              <a:rPr lang="en-US" dirty="0">
                <a:solidFill>
                  <a:srgbClr val="569CD6"/>
                </a:solidFill>
                <a:latin typeface="SFMono-Regular"/>
              </a:rPr>
              <a:t>v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ar 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items =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 await 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_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table.OrderBy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(x =&gt;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x.Priority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).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ToListAsync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();</a:t>
            </a:r>
          </a:p>
          <a:p>
            <a:endParaRPr lang="en-US" dirty="0">
              <a:solidFill>
                <a:srgbClr val="E6E6E6"/>
              </a:solidFill>
              <a:latin typeface="SFMono-Regular"/>
            </a:endParaRPr>
          </a:p>
          <a:p>
            <a:r>
              <a:rPr lang="en-US" b="0" i="0" dirty="0">
                <a:solidFill>
                  <a:srgbClr val="008000"/>
                </a:solidFill>
                <a:effectLst/>
                <a:latin typeface="SFMono-Regular"/>
              </a:rPr>
              <a:t>// Add an item to the table</a:t>
            </a:r>
          </a:p>
          <a:p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await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_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table.InsertItemAsync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(item);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SFMono-Regular"/>
            </a:endParaRPr>
          </a:p>
          <a:p>
            <a:r>
              <a:rPr lang="en-US" b="0" i="0" dirty="0">
                <a:solidFill>
                  <a:srgbClr val="008000"/>
                </a:solidFill>
                <a:effectLst/>
                <a:latin typeface="SFMono-Regular"/>
              </a:rPr>
              <a:t>// Update an item to the table</a:t>
            </a:r>
          </a:p>
          <a:p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await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_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table.UpdateItemAsync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FMono-Regular"/>
              </a:rPr>
              <a:t>(item);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6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AD0D-89FC-993D-782C-7B3E62CE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C94A7-539A-3614-0840-825A41E86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4849"/>
            <a:ext cx="5086350" cy="4202113"/>
          </a:xfrm>
        </p:spPr>
        <p:txBody>
          <a:bodyPr/>
          <a:lstStyle/>
          <a:p>
            <a:r>
              <a:rPr lang="en-US" dirty="0"/>
              <a:t>Single Platform</a:t>
            </a:r>
          </a:p>
          <a:p>
            <a:pPr lvl="1"/>
            <a:r>
              <a:rPr lang="en-US" dirty="0"/>
              <a:t>WinUI3, WPF, UWP</a:t>
            </a:r>
          </a:p>
          <a:p>
            <a:pPr lvl="1"/>
            <a:r>
              <a:rPr lang="en-US" dirty="0"/>
              <a:t>Xamarin (iOS &amp; Android)</a:t>
            </a:r>
          </a:p>
          <a:p>
            <a:pPr lvl="1"/>
            <a:endParaRPr lang="en-US" dirty="0"/>
          </a:p>
          <a:p>
            <a:r>
              <a:rPr lang="en-US" dirty="0"/>
              <a:t>Cross Platform</a:t>
            </a:r>
          </a:p>
          <a:p>
            <a:pPr lvl="1"/>
            <a:r>
              <a:rPr lang="en-US" dirty="0"/>
              <a:t>.NET MAUI</a:t>
            </a:r>
          </a:p>
          <a:p>
            <a:pPr lvl="1"/>
            <a:r>
              <a:rPr lang="en-US" dirty="0"/>
              <a:t>Xamarin Forms</a:t>
            </a:r>
          </a:p>
          <a:p>
            <a:pPr lvl="1"/>
            <a:r>
              <a:rPr lang="en-US" dirty="0"/>
              <a:t>Avalonia</a:t>
            </a:r>
          </a:p>
          <a:p>
            <a:pPr lvl="1"/>
            <a:r>
              <a:rPr lang="en-US" dirty="0"/>
              <a:t>Uno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293ADC-25A3-ABE8-7031-D0128CAAF5D8}"/>
              </a:ext>
            </a:extLst>
          </p:cNvPr>
          <p:cNvSpPr txBox="1">
            <a:spLocks/>
          </p:cNvSpPr>
          <p:nvPr/>
        </p:nvSpPr>
        <p:spPr>
          <a:xfrm>
            <a:off x="838200" y="1400175"/>
            <a:ext cx="5086350" cy="57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Client Platforms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AE61AC-0804-1423-739C-4B708267B900}"/>
              </a:ext>
            </a:extLst>
          </p:cNvPr>
          <p:cNvSpPr txBox="1">
            <a:spLocks/>
          </p:cNvSpPr>
          <p:nvPr/>
        </p:nvSpPr>
        <p:spPr>
          <a:xfrm>
            <a:off x="6870700" y="1981198"/>
            <a:ext cx="5086350" cy="420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ASP.NET Core</a:t>
            </a:r>
          </a:p>
          <a:p>
            <a:pPr lvl="1"/>
            <a:r>
              <a:rPr lang="en-US" dirty="0"/>
              <a:t>Entity Framework Core</a:t>
            </a:r>
          </a:p>
          <a:p>
            <a:pPr lvl="1"/>
            <a:r>
              <a:rPr lang="en-US" dirty="0"/>
              <a:t>Any database (restrictions*)</a:t>
            </a:r>
          </a:p>
          <a:p>
            <a:pPr lvl="1"/>
            <a:endParaRPr lang="en-US" dirty="0"/>
          </a:p>
          <a:p>
            <a:r>
              <a:rPr lang="en-US" dirty="0"/>
              <a:t>Any hosting platform</a:t>
            </a:r>
          </a:p>
          <a:p>
            <a:pPr lvl="1"/>
            <a:r>
              <a:rPr lang="en-US" dirty="0"/>
              <a:t>Azure App Service</a:t>
            </a:r>
          </a:p>
          <a:p>
            <a:pPr lvl="1"/>
            <a:r>
              <a:rPr lang="en-US" dirty="0"/>
              <a:t>Azure Container Service</a:t>
            </a:r>
          </a:p>
          <a:p>
            <a:pPr lvl="1"/>
            <a:r>
              <a:rPr lang="en-US" dirty="0"/>
              <a:t>Azure Kubernetes Service</a:t>
            </a:r>
          </a:p>
          <a:p>
            <a:pPr lvl="1"/>
            <a:endParaRPr lang="en-US" dirty="0"/>
          </a:p>
          <a:p>
            <a:r>
              <a:rPr lang="en-US" dirty="0"/>
              <a:t>Any authorization provider</a:t>
            </a:r>
          </a:p>
          <a:p>
            <a:pPr lvl="1"/>
            <a:r>
              <a:rPr lang="en-US" dirty="0"/>
              <a:t>Integrate with ASP.NET Core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B548A4-A5D1-06FF-1E95-75D1955D8CAB}"/>
              </a:ext>
            </a:extLst>
          </p:cNvPr>
          <p:cNvSpPr txBox="1">
            <a:spLocks/>
          </p:cNvSpPr>
          <p:nvPr/>
        </p:nvSpPr>
        <p:spPr>
          <a:xfrm>
            <a:off x="6870700" y="1406524"/>
            <a:ext cx="5086350" cy="57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Server Platforms</a:t>
            </a:r>
          </a:p>
        </p:txBody>
      </p:sp>
    </p:spTree>
    <p:extLst>
      <p:ext uri="{BB962C8B-B14F-4D97-AF65-F5344CB8AC3E}">
        <p14:creationId xmlns:p14="http://schemas.microsoft.com/office/powerpoint/2010/main" val="281223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30C5-4AD3-4496-96C7-0B8C4CD7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B6325E-E95A-BCF5-2644-AC8379DCA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56839"/>
              </p:ext>
            </p:extLst>
          </p:nvPr>
        </p:nvGraphicFramePr>
        <p:xfrm>
          <a:off x="838200" y="1926166"/>
          <a:ext cx="10350500" cy="2743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2675">
                  <a:extLst>
                    <a:ext uri="{9D8B030D-6E8A-4147-A177-3AD203B41FA5}">
                      <a16:colId xmlns:a16="http://schemas.microsoft.com/office/drawing/2014/main" val="3133787892"/>
                    </a:ext>
                  </a:extLst>
                </a:gridCol>
                <a:gridCol w="6727825">
                  <a:extLst>
                    <a:ext uri="{9D8B030D-6E8A-4147-A177-3AD203B41FA5}">
                      <a16:colId xmlns:a16="http://schemas.microsoft.com/office/drawing/2014/main" val="428963977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3200" dirty="0"/>
                        <a:t>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https://aka.ms/azure-mobile-apps/docs</a:t>
                      </a:r>
                      <a:endParaRPr 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77752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3200" dirty="0"/>
                        <a:t>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https://aka.ms/azure-mobile-apps/discuss</a:t>
                      </a:r>
                      <a:endParaRPr 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92448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3200" dirty="0"/>
                        <a:t>GitHub Repo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https://github.com/azure/azure-mobile-apps</a:t>
                      </a: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962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733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Syncing data with .NET MAUI and Azure Mobile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Adrian Hall</a:t>
            </a:r>
          </a:p>
          <a:p>
            <a:r>
              <a:rPr lang="en-US" dirty="0"/>
              <a:t>Principal Program Manager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129657-C0FE-8C98-9EAC-35051366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252" y="4904241"/>
            <a:ext cx="3390929" cy="18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Mobile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7775"/>
          </a:xfrm>
        </p:spPr>
        <p:txBody>
          <a:bodyPr/>
          <a:lstStyle/>
          <a:p>
            <a:r>
              <a:rPr lang="en-US" dirty="0"/>
              <a:t>Build offline-capable mobile and web applications!</a:t>
            </a:r>
          </a:p>
          <a:p>
            <a:r>
              <a:rPr lang="en-US" dirty="0"/>
              <a:t>Increase the resilience and responsiveness of your mobile UI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FC3F0EC-F45C-BB19-1CFA-6E9DF51B3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104" y="3429000"/>
            <a:ext cx="2590800" cy="212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A93EF-A0EF-6A83-9062-E5C31B952272}"/>
              </a:ext>
            </a:extLst>
          </p:cNvPr>
          <p:cNvSpPr txBox="1"/>
          <p:nvPr/>
        </p:nvSpPr>
        <p:spPr>
          <a:xfrm>
            <a:off x="1315683" y="5696909"/>
            <a:ext cx="3131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Cross-platform mobile and web</a:t>
            </a:r>
          </a:p>
          <a:p>
            <a:pPr algn="ctr"/>
            <a:r>
              <a:rPr lang="en-US" dirty="0"/>
              <a:t>Experiences with offline sync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83DE0A-367C-D40D-E1FF-DC8B84875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718" y="3498850"/>
            <a:ext cx="2578100" cy="198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B109D-FEC9-7768-109F-E077CC17FFB0}"/>
              </a:ext>
            </a:extLst>
          </p:cNvPr>
          <p:cNvSpPr txBox="1"/>
          <p:nvPr/>
        </p:nvSpPr>
        <p:spPr>
          <a:xfrm>
            <a:off x="7645628" y="5696909"/>
            <a:ext cx="364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ASP.NET Core Mobile-Ready Web API</a:t>
            </a:r>
          </a:p>
          <a:p>
            <a:pPr algn="ctr"/>
            <a:r>
              <a:rPr lang="en-US" dirty="0"/>
              <a:t>Hosted in the cloud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F2AF81A-FB48-B19A-0F72-31F453B7BBD3}"/>
              </a:ext>
            </a:extLst>
          </p:cNvPr>
          <p:cNvSpPr/>
          <p:nvPr/>
        </p:nvSpPr>
        <p:spPr>
          <a:xfrm>
            <a:off x="4446733" y="4249337"/>
            <a:ext cx="3503467" cy="480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30C5-4AD3-4496-96C7-0B8C4CD7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Mobile Backend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A0801-3413-3282-1BEC-BD146A7B7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simplest way to a CRUD API you will see!</a:t>
            </a:r>
          </a:p>
        </p:txBody>
      </p:sp>
    </p:spTree>
    <p:extLst>
      <p:ext uri="{BB962C8B-B14F-4D97-AF65-F5344CB8AC3E}">
        <p14:creationId xmlns:p14="http://schemas.microsoft.com/office/powerpoint/2010/main" val="70782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ASP.NET Core Backend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WebApplication.CreateBuilder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connectionString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builder.Configuration.GetConnectionString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DefaultConnection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builder.Services.AddDbContext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AppDbContext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&gt;(options =&gt; 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options.UseSqlServer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connectionString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builder.Services.AddDatasyncControllers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Configure and run the web service.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app.Run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3B8AD-9C5B-BE5A-C3ED-1E894A804000}"/>
              </a:ext>
            </a:extLst>
          </p:cNvPr>
          <p:cNvSpPr/>
          <p:nvPr/>
        </p:nvSpPr>
        <p:spPr>
          <a:xfrm>
            <a:off x="723900" y="1739900"/>
            <a:ext cx="10687050" cy="1325563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3565B-AA29-9F7E-9D00-3123F869F18A}"/>
              </a:ext>
            </a:extLst>
          </p:cNvPr>
          <p:cNvSpPr txBox="1"/>
          <p:nvPr/>
        </p:nvSpPr>
        <p:spPr>
          <a:xfrm>
            <a:off x="8769030" y="2692440"/>
            <a:ext cx="238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EF Core Setup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ASP.NET Core Backend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WebApplication.CreateBuilder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connectionString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builder.Configuration.GetConnectionString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DefaultConnection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builder.Services.AddDbContext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AppDbContext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&gt;(options =&gt; 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options.UseSqlServer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connectionString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builder.Services.AddDatasyncControllers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Configure and run the web service.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app.Run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58794D-2884-FCF1-378F-7C2152FCDFC2}"/>
              </a:ext>
            </a:extLst>
          </p:cNvPr>
          <p:cNvSpPr/>
          <p:nvPr/>
        </p:nvSpPr>
        <p:spPr>
          <a:xfrm>
            <a:off x="723900" y="3006337"/>
            <a:ext cx="5479547" cy="422663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3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Model (on the backend)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TodoItem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EntityTableData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[Required,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MinLength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(1)]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Title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IsComplete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9A13F3-C6AC-F85E-485F-1B677C8E6AAD}"/>
              </a:ext>
            </a:extLst>
          </p:cNvPr>
          <p:cNvSpPr/>
          <p:nvPr/>
        </p:nvSpPr>
        <p:spPr>
          <a:xfrm>
            <a:off x="3942945" y="1809345"/>
            <a:ext cx="2613498" cy="356681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3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Controller (on the backend)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[Route(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"tables/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todoitem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TodoItemController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TableController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TodoItem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TodoItemController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AppDbContext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Repository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EntityTableRepository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TodoItem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&gt;(context);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8DB3F3-007D-3B23-90F1-AF33569C6E72}"/>
              </a:ext>
            </a:extLst>
          </p:cNvPr>
          <p:cNvSpPr/>
          <p:nvPr/>
        </p:nvSpPr>
        <p:spPr>
          <a:xfrm>
            <a:off x="5183841" y="2131359"/>
            <a:ext cx="3778624" cy="463923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29FDA9-C261-468F-0E6E-729DA9974B83}"/>
              </a:ext>
            </a:extLst>
          </p:cNvPr>
          <p:cNvSpPr/>
          <p:nvPr/>
        </p:nvSpPr>
        <p:spPr>
          <a:xfrm>
            <a:off x="1929653" y="3623002"/>
            <a:ext cx="7974105" cy="463923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Controller (on the backend)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[Route(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"tables/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todoitem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TodoItemController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TableController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TodoItem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TodoItemController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AppDbContext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 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Repository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EntityTableRepository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TodoItem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&gt;(context);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C46241F-5471-E301-7D10-04FBA85EA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530310"/>
              </p:ext>
            </p:extLst>
          </p:nvPr>
        </p:nvGraphicFramePr>
        <p:xfrm>
          <a:off x="5238750" y="4465783"/>
          <a:ext cx="611505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10294">
                  <a:extLst>
                    <a:ext uri="{9D8B030D-6E8A-4147-A177-3AD203B41FA5}">
                      <a16:colId xmlns:a16="http://schemas.microsoft.com/office/drawing/2014/main" val="2396488144"/>
                    </a:ext>
                  </a:extLst>
                </a:gridCol>
                <a:gridCol w="4404756">
                  <a:extLst>
                    <a:ext uri="{9D8B030D-6E8A-4147-A177-3AD203B41FA5}">
                      <a16:colId xmlns:a16="http://schemas.microsoft.com/office/drawing/2014/main" val="2279244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Create an 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POST /tables/</a:t>
                      </a:r>
                      <a:r>
                        <a:rPr lang="en-US" sz="1400" dirty="0" err="1"/>
                        <a:t>todoitem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53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Replace an 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PUT /tables/</a:t>
                      </a:r>
                      <a:r>
                        <a:rPr lang="en-US" sz="1400" dirty="0" err="1"/>
                        <a:t>todoitem</a:t>
                      </a:r>
                      <a:r>
                        <a:rPr lang="en-US" sz="1400" dirty="0"/>
                        <a:t>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38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Patch an 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PATCH /tables/</a:t>
                      </a:r>
                      <a:r>
                        <a:rPr lang="en-US" sz="1400" dirty="0" err="1"/>
                        <a:t>todoitem</a:t>
                      </a:r>
                      <a:r>
                        <a:rPr lang="en-US" sz="1400" dirty="0"/>
                        <a:t>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94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Delete an 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DELETE /tables/</a:t>
                      </a:r>
                      <a:r>
                        <a:rPr lang="en-US" sz="1400" dirty="0" err="1"/>
                        <a:t>todoitem</a:t>
                      </a:r>
                      <a:r>
                        <a:rPr lang="en-US" sz="1400" dirty="0"/>
                        <a:t>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35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 an 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 /tables/</a:t>
                      </a:r>
                      <a:r>
                        <a:rPr lang="en-US" sz="1400" dirty="0" err="1"/>
                        <a:t>todoitem</a:t>
                      </a:r>
                      <a:r>
                        <a:rPr lang="en-US" sz="1400" dirty="0"/>
                        <a:t>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60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List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 /tables/</a:t>
                      </a:r>
                      <a:r>
                        <a:rPr lang="en-US" sz="1400" dirty="0" err="1"/>
                        <a:t>todoitem</a:t>
                      </a:r>
                      <a:r>
                        <a:rPr lang="en-US" sz="1400" dirty="0"/>
                        <a:t> (with OData)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775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1949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818</Words>
  <Application>Microsoft Office PowerPoint</Application>
  <PresentationFormat>Widescreen</PresentationFormat>
  <Paragraphs>152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Open Sans</vt:lpstr>
      <vt:lpstr>Calibri</vt:lpstr>
      <vt:lpstr>SFMono-Regular</vt:lpstr>
      <vt:lpstr>Consolas</vt:lpstr>
      <vt:lpstr>Cascadia Mono</vt:lpstr>
      <vt:lpstr>1_Office Theme</vt:lpstr>
      <vt:lpstr>3_Office Theme</vt:lpstr>
      <vt:lpstr>2_Office Theme</vt:lpstr>
      <vt:lpstr>PowerPoint Presentation</vt:lpstr>
      <vt:lpstr>Syncing data with .NET MAUI and Azure Mobile Apps</vt:lpstr>
      <vt:lpstr>What is Azure Mobile Apps</vt:lpstr>
      <vt:lpstr>Building the Mobile Backend</vt:lpstr>
      <vt:lpstr>Building the ASP.NET Core Backend</vt:lpstr>
      <vt:lpstr>Building the ASP.NET Core Backend</vt:lpstr>
      <vt:lpstr>The Data Model (on the backend)</vt:lpstr>
      <vt:lpstr>The API Controller (on the backend)</vt:lpstr>
      <vt:lpstr>The API Controller (on the backend)</vt:lpstr>
      <vt:lpstr>It’s just an ASP.NET Core Web API</vt:lpstr>
      <vt:lpstr>Offline Sync with .NET MAUI</vt:lpstr>
      <vt:lpstr>Initializing the offline cache</vt:lpstr>
      <vt:lpstr>Synchronizing data</vt:lpstr>
      <vt:lpstr>Accessing data in the offline cache</vt:lpstr>
      <vt:lpstr>Supported Platforms</vt:lpstr>
      <vt:lpstr>For more information: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Adrian Hall</cp:lastModifiedBy>
  <cp:revision>6</cp:revision>
  <dcterms:created xsi:type="dcterms:W3CDTF">2020-08-18T20:47:27Z</dcterms:created>
  <dcterms:modified xsi:type="dcterms:W3CDTF">2022-07-29T17:07:15Z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